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76" r:id="rId1"/>
    <p:sldMasterId id="2147484364" r:id="rId2"/>
  </p:sldMasterIdLst>
  <p:notesMasterIdLst>
    <p:notesMasterId r:id="rId16"/>
  </p:notesMasterIdLst>
  <p:sldIdLst>
    <p:sldId id="256" r:id="rId3"/>
    <p:sldId id="278" r:id="rId4"/>
    <p:sldId id="267" r:id="rId5"/>
    <p:sldId id="302" r:id="rId6"/>
    <p:sldId id="298" r:id="rId7"/>
    <p:sldId id="299" r:id="rId8"/>
    <p:sldId id="300" r:id="rId9"/>
    <p:sldId id="301" r:id="rId10"/>
    <p:sldId id="303" r:id="rId11"/>
    <p:sldId id="285" r:id="rId12"/>
    <p:sldId id="286" r:id="rId13"/>
    <p:sldId id="296" r:id="rId14"/>
    <p:sldId id="297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E1F0"/>
    <a:srgbClr val="D95215"/>
    <a:srgbClr val="DA8508"/>
    <a:srgbClr val="00297A"/>
    <a:srgbClr val="D1DCED"/>
    <a:srgbClr val="00778B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8" autoAdjust="0"/>
    <p:restoredTop sz="82041" autoAdjust="0"/>
  </p:normalViewPr>
  <p:slideViewPr>
    <p:cSldViewPr snapToGrid="0">
      <p:cViewPr varScale="1">
        <p:scale>
          <a:sx n="73" d="100"/>
          <a:sy n="73" d="100"/>
        </p:scale>
        <p:origin x="17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algn="ctr" defTabSz="457200" rtl="0" eaLnBrk="1" latinLnBrk="0" hangingPunct="1">
              <a:spcBef>
                <a:spcPct val="0"/>
              </a:spcBef>
              <a:buNone/>
              <a:defRPr lang="en-US" sz="3200" b="1" i="0" u="none" strike="noStrike" kern="1200" cap="none" spc="50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 kern="1200" cap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Texas Is</a:t>
            </a:r>
            <a:r>
              <a:rPr lang="en-US" sz="3200" b="1" kern="1200" cap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a Two-Tax State</a:t>
            </a:r>
          </a:p>
        </c:rich>
      </c:tx>
      <c:layout>
        <c:manualLayout>
          <c:xMode val="edge"/>
          <c:yMode val="edge"/>
          <c:x val="0.3635673320188691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algn="ctr" defTabSz="457200" rtl="0" eaLnBrk="1" latinLnBrk="0" hangingPunct="1">
            <a:spcBef>
              <a:spcPct val="0"/>
            </a:spcBef>
            <a:buNone/>
            <a:defRPr lang="en-US" sz="3200" b="1" i="0" u="none" strike="noStrike" kern="1200" cap="none" spc="50" baseline="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565934641711214E-2"/>
          <c:y val="0.20519479792419421"/>
          <c:w val="0.86341047321654829"/>
          <c:h val="0.78299220084939714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B7B-4275-A780-F9EC99B4AC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B7B-4275-A780-F9EC99B4AC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2B7B-4275-A780-F9EC99B4AC41}"/>
              </c:ext>
            </c:extLst>
          </c:dPt>
          <c:dPt>
            <c:idx val="3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B7B-4275-A780-F9EC99B4AC4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B7B-4275-A780-F9EC99B4AC4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B7B-4275-A780-F9EC99B4AC4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B7B-4275-A780-F9EC99B4AC41}"/>
              </c:ext>
            </c:extLst>
          </c:dPt>
          <c:dPt>
            <c:idx val="7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B7B-4275-A780-F9EC99B4AC41}"/>
              </c:ext>
            </c:extLst>
          </c:dPt>
          <c:dLbls>
            <c:dLbl>
              <c:idx val="0"/>
              <c:layout>
                <c:manualLayout>
                  <c:x val="-4.0783899439029193E-2"/>
                  <c:y val="-2.343749855822474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7B-4275-A780-F9EC99B4AC41}"/>
                </c:ext>
              </c:extLst>
            </c:dLbl>
            <c:dLbl>
              <c:idx val="1"/>
              <c:layout>
                <c:manualLayout>
                  <c:x val="0"/>
                  <c:y val="-0.1031249936561889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7B-4275-A780-F9EC99B4AC41}"/>
                </c:ext>
              </c:extLst>
            </c:dLbl>
            <c:dLbl>
              <c:idx val="2"/>
              <c:layout>
                <c:manualLayout>
                  <c:x val="-2.9661017773839411E-2"/>
                  <c:y val="2.812499826986968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7B-4275-A780-F9EC99B4AC4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177BA30-5582-4837-817D-932ADEE308DB}" type="CATEGORYNAME">
                      <a:rPr lang="en-US" smtClean="0"/>
                      <a:pPr/>
                      <a:t>[CATEGORY NAME]</a:t>
                    </a:fld>
                    <a:r>
                      <a:rPr lang="en-US" dirty="0"/>
                      <a:t> </a:t>
                    </a:r>
                    <a:r>
                      <a:rPr lang="en-US" baseline="0" dirty="0"/>
                      <a:t>27%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7B-4275-A780-F9EC99B4AC4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753B938-30EE-4971-95AF-BE172ABC5DE3}" type="CATEGORYNAME">
                      <a:rPr lang="en-US" smtClean="0"/>
                      <a:pPr/>
                      <a:t>[CATEGORY NAME]</a:t>
                    </a:fld>
                    <a:r>
                      <a:rPr lang="en-US"/>
                      <a:t> </a:t>
                    </a:r>
                    <a:fld id="{B0264825-3073-4416-8221-F679C6DE7E7C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B7B-4275-A780-F9EC99B4AC4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A163CFD-8A2B-4F84-9427-694232F82962}" type="CATEGORYNAME">
                      <a:rPr lang="en-US" smtClean="0"/>
                      <a:pPr/>
                      <a:t>[CATEGORY NAME]</a:t>
                    </a:fld>
                    <a:r>
                      <a:rPr lang="en-US"/>
                      <a:t> </a:t>
                    </a:r>
                    <a:fld id="{282A06B7-DBD8-47C1-A76A-6A55B5CE51C8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B7B-4275-A780-F9EC99B4AC41}"/>
                </c:ext>
              </c:extLst>
            </c:dLbl>
            <c:dLbl>
              <c:idx val="7"/>
              <c:layout>
                <c:manualLayout>
                  <c:x val="-0.20268362145456931"/>
                  <c:y val="-8.5936501967686754E-17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Property Taxes
</a:t>
                    </a:r>
                    <a:fld id="{151BFE73-8AD7-45C8-AAAC-053EA6A7364D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B7B-4275-A780-F9EC99B4AC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Other state taxes</c:v>
                </c:pt>
                <c:pt idx="1">
                  <c:v>State sales tax</c:v>
                </c:pt>
                <c:pt idx="2">
                  <c:v>Local sales tax</c:v>
                </c:pt>
                <c:pt idx="3">
                  <c:v>School </c:v>
                </c:pt>
                <c:pt idx="4">
                  <c:v>City</c:v>
                </c:pt>
                <c:pt idx="5">
                  <c:v>County</c:v>
                </c:pt>
                <c:pt idx="6">
                  <c:v>Special district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19</c:v>
                </c:pt>
                <c:pt idx="1">
                  <c:v>26</c:v>
                </c:pt>
                <c:pt idx="2">
                  <c:v>7</c:v>
                </c:pt>
                <c:pt idx="3">
                  <c:v>26</c:v>
                </c:pt>
                <c:pt idx="4">
                  <c:v>8</c:v>
                </c:pt>
                <c:pt idx="5">
                  <c:v>8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7B-4275-A780-F9EC99B4AC41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plitType val="cust"/>
        <c:custSplit>
          <c:secondPiePt val="3"/>
          <c:secondPiePt val="4"/>
          <c:secondPiePt val="5"/>
          <c:secondPiePt val="6"/>
        </c:custSplit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5168902028615221E-2"/>
          <c:y val="8.475965742860556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4496383175910326E-2"/>
          <c:y val="0.12016805993597865"/>
          <c:w val="0.95247312566131836"/>
          <c:h val="0.688270220016938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Share of 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16.8%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A54-4369-B1EF-E0C328F8BFF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9.6%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487-4045-8398-F4B1D8C7E93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8.0%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487-4045-8398-F4B1D8C7E93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6.4%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487-4045-8398-F4B1D8C7E93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4.1%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A54-4369-B1EF-E0C328F8BFF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Below $31,951</c:v>
                </c:pt>
                <c:pt idx="1">
                  <c:v>$31,951-$56,449</c:v>
                </c:pt>
                <c:pt idx="2">
                  <c:v>$56,449-$91,375</c:v>
                </c:pt>
                <c:pt idx="3">
                  <c:v>$91,375-$156,718</c:v>
                </c:pt>
                <c:pt idx="4">
                  <c:v>$156,718 and higher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0.16800000000000001</c:v>
                </c:pt>
                <c:pt idx="1">
                  <c:v>9.6000000000000002E-2</c:v>
                </c:pt>
                <c:pt idx="2">
                  <c:v>0.08</c:v>
                </c:pt>
                <c:pt idx="3">
                  <c:v>6.4000000000000001E-2</c:v>
                </c:pt>
                <c:pt idx="4">
                  <c:v>4.1000000000000002E-2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54-4369-B1EF-E0C328F8BF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2014992"/>
        <c:axId val="532017944"/>
      </c:barChart>
      <c:catAx>
        <c:axId val="53201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017944"/>
        <c:crosses val="autoZero"/>
        <c:auto val="1"/>
        <c:lblAlgn val="ctr"/>
        <c:lblOffset val="100"/>
        <c:noMultiLvlLbl val="0"/>
      </c:catAx>
      <c:valAx>
        <c:axId val="532017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32014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496383175910326E-2"/>
          <c:y val="0.12016805993597865"/>
          <c:w val="0.95247312566131836"/>
          <c:h val="0.688270220016938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Share of income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AD5D08C-C216-40F5-ADA1-632BCD6669C1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A54-4369-B1EF-E0C328F8BFF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1C4-FB48-9370-E84111F0729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1C4-FB48-9370-E84111F0729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1C4-FB48-9370-E84111F0729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57%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A54-4369-B1EF-E0C328F8BFF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Below $31,951</c:v>
                </c:pt>
                <c:pt idx="1">
                  <c:v>$31,951-$56,449</c:v>
                </c:pt>
                <c:pt idx="2">
                  <c:v>$56,449-$91,375</c:v>
                </c:pt>
                <c:pt idx="3">
                  <c:v>$91,375-$156,718</c:v>
                </c:pt>
                <c:pt idx="4">
                  <c:v>$156,718 and higher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20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54-4369-B1EF-E0C328F8BF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of total taxes paid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CCF-4BFB-B5C0-6AB0589569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1C4-FB48-9370-E84111F0729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1C4-FB48-9370-E84111F0729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1C4-FB48-9370-E84111F0729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CCF-4BFB-B5C0-6AB0589569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Below $31,951</c:v>
                </c:pt>
                <c:pt idx="1">
                  <c:v>$31,951-$56,449</c:v>
                </c:pt>
                <c:pt idx="2">
                  <c:v>$56,449-$91,375</c:v>
                </c:pt>
                <c:pt idx="3">
                  <c:v>$91,375-$156,718</c:v>
                </c:pt>
                <c:pt idx="4">
                  <c:v>$156,718 and higher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9</c:v>
                </c:pt>
                <c:pt idx="1">
                  <c:v>12</c:v>
                </c:pt>
                <c:pt idx="2">
                  <c:v>17</c:v>
                </c:pt>
                <c:pt idx="3">
                  <c:v>23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CF-4BFB-B5C0-6AB058956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2014992"/>
        <c:axId val="532017944"/>
      </c:barChart>
      <c:catAx>
        <c:axId val="53201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017944"/>
        <c:crosses val="autoZero"/>
        <c:auto val="1"/>
        <c:lblAlgn val="ctr"/>
        <c:lblOffset val="100"/>
        <c:noMultiLvlLbl val="0"/>
      </c:catAx>
      <c:valAx>
        <c:axId val="532017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32014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191054423240797"/>
          <c:y val="0.15102676579154026"/>
          <c:w val="0.63040928614175074"/>
          <c:h val="9.21306514496839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baseline="0" dirty="0"/>
              <a:t>Effective Tax Rates</a:t>
            </a:r>
          </a:p>
          <a:p>
            <a:pPr>
              <a:defRPr/>
            </a:pPr>
            <a:r>
              <a:rPr lang="en-US" sz="3200" b="1" baseline="0" dirty="0"/>
              <a:t>By Race/Ethnicity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  <c:pt idx="3">
                  <c:v>Statewide Average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7.5999999999999998E-2</c:v>
                </c:pt>
                <c:pt idx="1">
                  <c:v>7.3999999999999996E-2</c:v>
                </c:pt>
                <c:pt idx="2">
                  <c:v>7.0999999999999994E-2</c:v>
                </c:pt>
                <c:pt idx="3">
                  <c:v>7.1999999999999995E-2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D8-4C8A-A957-22DFA5E781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5769456"/>
        <c:axId val="1145766128"/>
      </c:barChart>
      <c:catAx>
        <c:axId val="114576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sm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766128"/>
        <c:crosses val="autoZero"/>
        <c:auto val="1"/>
        <c:lblAlgn val="ctr"/>
        <c:lblOffset val="100"/>
        <c:noMultiLvlLbl val="0"/>
      </c:catAx>
      <c:valAx>
        <c:axId val="114576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769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Composition of Lowest 20% </a:t>
            </a:r>
          </a:p>
          <a:p>
            <a:pPr>
              <a:defRPr/>
            </a:pPr>
            <a:r>
              <a:rPr lang="en-US" sz="3200" dirty="0"/>
              <a:t>of Income</a:t>
            </a:r>
          </a:p>
        </c:rich>
      </c:tx>
      <c:layout>
        <c:manualLayout>
          <c:xMode val="edge"/>
          <c:yMode val="edge"/>
          <c:x val="0.24119488854537785"/>
          <c:y val="6.979669742545447E-3"/>
        </c:manualLayout>
      </c:layout>
      <c:overlay val="0"/>
      <c:spPr>
        <a:noFill/>
        <a:ln w="3175"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5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D92-4A2E-99DB-39D1710AB99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0000"/>
                    </a:schemeClr>
                  </a:gs>
                  <a:gs pos="84000">
                    <a:schemeClr val="accent2"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5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D92-4A2E-99DB-39D1710AB998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5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D92-4A2E-99DB-39D1710AB998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5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AD92-4A2E-99DB-39D1710AB998}"/>
              </c:ext>
            </c:extLst>
          </c:dPt>
          <c:dLbls>
            <c:dLbl>
              <c:idx val="0"/>
              <c:layout>
                <c:manualLayout>
                  <c:x val="-0.12768994552749646"/>
                  <c:y val="8.05542093950025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92-4A2E-99DB-39D1710AB998}"/>
                </c:ext>
              </c:extLst>
            </c:dLbl>
            <c:dLbl>
              <c:idx val="1"/>
              <c:layout>
                <c:manualLayout>
                  <c:x val="9.7517261301735741E-2"/>
                  <c:y val="-0.1941267134119132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92-4A2E-99DB-39D1710AB998}"/>
                </c:ext>
              </c:extLst>
            </c:dLbl>
            <c:dLbl>
              <c:idx val="3"/>
              <c:layout>
                <c:manualLayout>
                  <c:x val="-9.7668867840283793E-2"/>
                  <c:y val="4.0408257553843759E-2"/>
                </c:manualLayout>
              </c:layout>
              <c:tx>
                <c:rich>
                  <a:bodyPr/>
                  <a:lstStyle/>
                  <a:p>
                    <a:fld id="{0129A421-CD00-42BC-AE26-0AAFE320303D}" type="CATEGORYNAME">
                      <a:rPr lang="en-US" sz="1800"/>
                      <a:pPr/>
                      <a:t>[CATEGORY NAME]</a:t>
                    </a:fld>
                    <a:r>
                      <a:rPr lang="en-US" sz="1800" baseline="0" dirty="0"/>
                      <a:t>
</a:t>
                    </a:r>
                    <a:fld id="{3EE2AA82-E475-452C-BB07-89396AC9F059}" type="PERCENTAGE">
                      <a:rPr lang="en-US" sz="1800" baseline="0"/>
                      <a:pPr/>
                      <a:t>[PERCENTAGE]</a:t>
                    </a:fld>
                    <a:endParaRPr lang="en-US" sz="18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D92-4A2E-99DB-39D1710AB9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Hispanic</c:v>
                </c:pt>
                <c:pt idx="2">
                  <c:v>Black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0.38</c:v>
                </c:pt>
                <c:pt idx="1">
                  <c:v>0.38</c:v>
                </c:pt>
                <c:pt idx="2">
                  <c:v>0.17</c:v>
                </c:pt>
                <c:pt idx="3">
                  <c:v>0.05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Bottom 20%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AD92-4A2E-99DB-39D1710AB99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Composition</a:t>
            </a:r>
            <a:r>
              <a:rPr lang="en-US" sz="3200" baseline="0" dirty="0"/>
              <a:t> of Highest</a:t>
            </a:r>
            <a:r>
              <a:rPr lang="en-US" sz="3200" dirty="0"/>
              <a:t> 20% </a:t>
            </a:r>
          </a:p>
          <a:p>
            <a:pPr>
              <a:defRPr/>
            </a:pPr>
            <a:r>
              <a:rPr lang="en-US" sz="3200" dirty="0"/>
              <a:t>of Income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5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D92-4A2E-99DB-39D1710AB99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0000"/>
                    </a:schemeClr>
                  </a:gs>
                  <a:gs pos="84000">
                    <a:schemeClr val="accent2"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5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D92-4A2E-99DB-39D1710AB998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5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D92-4A2E-99DB-39D1710AB998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5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AD92-4A2E-99DB-39D1710AB998}"/>
              </c:ext>
            </c:extLst>
          </c:dPt>
          <c:dLbls>
            <c:dLbl>
              <c:idx val="0"/>
              <c:layout>
                <c:manualLayout>
                  <c:x val="-0.14458192726648966"/>
                  <c:y val="-9.06732863891057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92-4A2E-99DB-39D1710AB998}"/>
                </c:ext>
              </c:extLst>
            </c:dLbl>
            <c:dLbl>
              <c:idx val="1"/>
              <c:layout>
                <c:manualLayout>
                  <c:x val="0.1448765638450438"/>
                  <c:y val="-2.97491805553372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92-4A2E-99DB-39D1710AB998}"/>
                </c:ext>
              </c:extLst>
            </c:dLbl>
            <c:dLbl>
              <c:idx val="2"/>
              <c:layout>
                <c:manualLayout>
                  <c:x val="-5.9552336673034258E-2"/>
                  <c:y val="8.60298962304595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92-4A2E-99DB-39D1710AB998}"/>
                </c:ext>
              </c:extLst>
            </c:dLbl>
            <c:dLbl>
              <c:idx val="3"/>
              <c:layout>
                <c:manualLayout>
                  <c:x val="-7.441350885826771E-2"/>
                  <c:y val="4.4438050908092344E-2"/>
                </c:manualLayout>
              </c:layout>
              <c:tx>
                <c:rich>
                  <a:bodyPr/>
                  <a:lstStyle/>
                  <a:p>
                    <a:fld id="{0129A421-CD00-42BC-AE26-0AAFE320303D}" type="CATEGORYNAME">
                      <a:rPr lang="en-US" sz="1800"/>
                      <a:pPr/>
                      <a:t>[CATEGORY NAME]</a:t>
                    </a:fld>
                    <a:r>
                      <a:rPr lang="en-US" sz="1800" baseline="0" dirty="0"/>
                      <a:t>
</a:t>
                    </a:r>
                    <a:fld id="{3EE2AA82-E475-452C-BB07-89396AC9F059}" type="PERCENTAGE">
                      <a:rPr lang="en-US" sz="1800" baseline="0"/>
                      <a:pPr/>
                      <a:t>[PERCENTAGE]</a:t>
                    </a:fld>
                    <a:endParaRPr lang="en-US" sz="18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D92-4A2E-99DB-39D1710AB9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Hispanic</c:v>
                </c:pt>
                <c:pt idx="2">
                  <c:v>Black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0.64</c:v>
                </c:pt>
                <c:pt idx="1">
                  <c:v>0.19</c:v>
                </c:pt>
                <c:pt idx="2">
                  <c:v>0.08</c:v>
                </c:pt>
                <c:pt idx="3">
                  <c:v>0.09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Top 20%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AD92-4A2E-99DB-39D1710AB99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baseline="0" dirty="0"/>
              <a:t>Distribution</a:t>
            </a:r>
            <a:r>
              <a:rPr lang="en-US" sz="3200" b="1" dirty="0"/>
              <a:t> of Race/Ethnicity</a:t>
            </a:r>
            <a:r>
              <a:rPr lang="en-US" sz="3200" b="1" baseline="0" dirty="0"/>
              <a:t> by Income Level</a:t>
            </a:r>
            <a:endParaRPr lang="en-US" sz="3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459141402757562"/>
          <c:y val="0.17146515333452408"/>
          <c:w val="0.86240477362204726"/>
          <c:h val="0.61678416481396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A47EF0-1931-4B5A-8DD5-42328F3FBD14}" type="VALUE">
                      <a:rPr lang="en-US" baseline="0"/>
                      <a:pPr>
                        <a:defRPr sz="20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34E-45D0-AECA-0AFEAB685D1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34E-45D0-AECA-0AFEAB685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Lowest 20%</c:v>
                </c:pt>
                <c:pt idx="1">
                  <c:v>Highest 20%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0.16</c:v>
                </c:pt>
                <c:pt idx="1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4E-45D0-AECA-0AFEAB685D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Lowest 20%</c:v>
                </c:pt>
                <c:pt idx="1">
                  <c:v>Highest 20%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0.23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4E-45D0-AECA-0AFEAB685D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Lowest 20%</c:v>
                </c:pt>
                <c:pt idx="1">
                  <c:v>Highest 20%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0.27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4E-45D0-AECA-0AFEAB685D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65695728"/>
        <c:axId val="865695312"/>
      </c:barChart>
      <c:catAx>
        <c:axId val="86569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5695312"/>
        <c:crosses val="autoZero"/>
        <c:auto val="1"/>
        <c:lblAlgn val="ctr"/>
        <c:lblOffset val="100"/>
        <c:noMultiLvlLbl val="0"/>
      </c:catAx>
      <c:valAx>
        <c:axId val="865695312"/>
        <c:scaling>
          <c:orientation val="minMax"/>
          <c:max val="0.3200000000000000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</a:t>
                </a:r>
                <a:r>
                  <a:rPr lang="en-US" baseline="0" dirty="0"/>
                  <a:t> of population</a:t>
                </a:r>
              </a:p>
              <a:p>
                <a:pPr>
                  <a:defRPr/>
                </a:pP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569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algn="ctr" defTabSz="457200" rtl="0" eaLnBrk="1" latinLnBrk="0" hangingPunct="1">
              <a:spcBef>
                <a:spcPct val="0"/>
              </a:spcBef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i="0" u="none" strike="noStrike" kern="1200" cap="none" spc="0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Hispanic and Black Households Pay More </a:t>
            </a:r>
          </a:p>
          <a:p>
            <a:pPr marL="0" algn="ctr" defTabSz="457200" rtl="0" eaLnBrk="1" latinLnBrk="0" hangingPunct="1">
              <a:spcBef>
                <a:spcPct val="0"/>
              </a:spcBef>
              <a:buNone/>
              <a:defRPr/>
            </a:pPr>
            <a:r>
              <a:rPr lang="en-US" sz="3200" b="1" i="0" u="none" strike="noStrike" kern="1200" cap="none" spc="0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Than Their Fair Share of </a:t>
            </a:r>
            <a:r>
              <a:rPr lang="en-US" sz="3200" b="1" kern="1200" cap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State/Local Taxes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algn="ctr" defTabSz="457200" rtl="0" eaLnBrk="1" latinLnBrk="0" hangingPunct="1">
            <a:spcBef>
              <a:spcPct val="0"/>
            </a:spcBef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Share of 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  <c:pt idx="3">
                  <c:v>White In Highest 20%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9.4E-2</c:v>
                </c:pt>
                <c:pt idx="1">
                  <c:v>0.255</c:v>
                </c:pt>
                <c:pt idx="2">
                  <c:v>0.57199999999999995</c:v>
                </c:pt>
                <c:pt idx="3">
                  <c:v>0.39600000000000002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FB-4652-93E6-6E9B495BCA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of Total Taxes Paid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  <c:pt idx="3">
                  <c:v>White In Highest 20%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0.26300000000000001</c:v>
                </c:pt>
                <c:pt idx="2">
                  <c:v>0.55800000000000005</c:v>
                </c:pt>
                <c:pt idx="3">
                  <c:v>0.312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FB-4652-93E6-6E9B495BC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5694896"/>
        <c:axId val="865694480"/>
      </c:barChart>
      <c:catAx>
        <c:axId val="86569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5694480"/>
        <c:crosses val="autoZero"/>
        <c:auto val="1"/>
        <c:lblAlgn val="ctr"/>
        <c:lblOffset val="100"/>
        <c:noMultiLvlLbl val="0"/>
      </c:catAx>
      <c:valAx>
        <c:axId val="86569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5694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103272637795275"/>
          <c:y val="0.93211799138053697"/>
          <c:w val="0.68596866442609983"/>
          <c:h val="6.78820086194630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C7AD1A-B825-4D40-9E04-0674A7B74A1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CD9EB9-7F2C-4D60-854E-B1ABE52D6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38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9EB9-7F2C-4D60-854E-B1ABE52D64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69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9EB9-7F2C-4D60-854E-B1ABE52D64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4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9EB9-7F2C-4D60-854E-B1ABE52D64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4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9EB9-7F2C-4D60-854E-B1ABE52D64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3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CD9EB9-7F2C-4D60-854E-B1ABE52D64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64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9EB9-7F2C-4D60-854E-B1ABE52D64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10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9EB9-7F2C-4D60-854E-B1ABE52D64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3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7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189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752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723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29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85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423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9448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85738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83075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0070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38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49412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40648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2708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0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98177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528693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7430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085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92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2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6196898-E51B-4076-9B2F-DE2D0800FEF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81DA284-B515-486F-9F0E-B077CD7251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28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  <p:sldLayoutId id="2147484372" r:id="rId8"/>
    <p:sldLayoutId id="2147484373" r:id="rId9"/>
    <p:sldLayoutId id="2147484374" r:id="rId10"/>
    <p:sldLayoutId id="2147484375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A5E1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6525" y="2153291"/>
            <a:ext cx="9838949" cy="12757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spc="100" dirty="0">
                <a:solidFill>
                  <a:srgbClr val="002060"/>
                </a:solidFill>
              </a:rPr>
              <a:t>Texas’ Tax System: </a:t>
            </a:r>
            <a:br>
              <a:rPr lang="en-US" sz="5400" b="1" spc="100" dirty="0">
                <a:solidFill>
                  <a:srgbClr val="002060"/>
                </a:solidFill>
              </a:rPr>
            </a:br>
            <a:r>
              <a:rPr lang="en-US" sz="4900" b="1" spc="100" dirty="0">
                <a:solidFill>
                  <a:srgbClr val="002060"/>
                </a:solidFill>
              </a:rPr>
              <a:t>Why We need to Change it</a:t>
            </a:r>
            <a:br>
              <a:rPr lang="en-US" sz="4900" b="1" spc="100" dirty="0">
                <a:solidFill>
                  <a:srgbClr val="002060"/>
                </a:solidFill>
              </a:rPr>
            </a:br>
            <a:br>
              <a:rPr lang="en-US" sz="5400" b="1" spc="100" dirty="0">
                <a:solidFill>
                  <a:srgbClr val="002060"/>
                </a:solidFill>
              </a:rPr>
            </a:br>
            <a:r>
              <a:rPr lang="en-US" sz="4400" b="1" spc="100" dirty="0">
                <a:solidFill>
                  <a:srgbClr val="002060"/>
                </a:solidFill>
              </a:rPr>
              <a:t>Texas Latino Policy Forum</a:t>
            </a:r>
            <a:endParaRPr lang="en-US" sz="4400" b="0" spc="1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99561" y="5480894"/>
            <a:ext cx="20986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December 2, 2021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9964" y="3907886"/>
            <a:ext cx="110920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Dick Lavine</a:t>
            </a:r>
          </a:p>
          <a:p>
            <a:pPr algn="ctr"/>
            <a:r>
              <a:rPr lang="en-US" sz="3600" dirty="0" err="1"/>
              <a:t>Lavine@EveryTexan.org</a:t>
            </a:r>
            <a:endParaRPr lang="en-US" sz="3600" dirty="0"/>
          </a:p>
          <a:p>
            <a:pPr algn="ctr"/>
            <a:r>
              <a:rPr lang="en-US" sz="3600" dirty="0"/>
              <a:t>@dlavine</a:t>
            </a:r>
          </a:p>
        </p:txBody>
      </p:sp>
    </p:spTree>
    <p:extLst>
      <p:ext uri="{BB962C8B-B14F-4D97-AF65-F5344CB8AC3E}">
        <p14:creationId xmlns:p14="http://schemas.microsoft.com/office/powerpoint/2010/main" val="386980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911" y="2415291"/>
            <a:ext cx="8496300" cy="4343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8470" y="1809345"/>
            <a:ext cx="937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$163 billion (2022-2023)		</a:t>
            </a:r>
            <a:r>
              <a:rPr lang="en-US" sz="2400" dirty="0">
                <a:solidFill>
                  <a:srgbClr val="C00000"/>
                </a:solidFill>
              </a:rPr>
              <a:t>MINUS	 $92 billion	          </a:t>
            </a:r>
            <a:r>
              <a:rPr lang="en-US" sz="2400" dirty="0"/>
              <a:t>=  $71.4 billion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63617" y="3419061"/>
            <a:ext cx="217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$32 b		 $37 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85005" y="3894409"/>
            <a:ext cx="2525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$22 b         $601 million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81192" y="719846"/>
            <a:ext cx="11029616" cy="7509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b="1" cap="none" dirty="0">
                <a:solidFill>
                  <a:schemeClr val="accent1">
                    <a:lumMod val="75000"/>
                  </a:schemeClr>
                </a:solidFill>
              </a:rPr>
              <a:t>Sales Tax Exemptions</a:t>
            </a:r>
          </a:p>
        </p:txBody>
      </p:sp>
    </p:spTree>
    <p:extLst>
      <p:ext uri="{BB962C8B-B14F-4D97-AF65-F5344CB8AC3E}">
        <p14:creationId xmlns:p14="http://schemas.microsoft.com/office/powerpoint/2010/main" val="171966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056" y="2201276"/>
            <a:ext cx="7978952" cy="43472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8470" y="1762539"/>
            <a:ext cx="947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$96 billion (2022-23)		</a:t>
            </a:r>
            <a:r>
              <a:rPr lang="en-US" sz="2400" dirty="0">
                <a:solidFill>
                  <a:srgbClr val="C00000"/>
                </a:solidFill>
              </a:rPr>
              <a:t>MINUS	 $30 billion              </a:t>
            </a:r>
            <a:r>
              <a:rPr lang="en-US" sz="2400" dirty="0"/>
              <a:t>= $66 billion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08758" y="4354113"/>
            <a:ext cx="2358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$9 b		    $9 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28704" y="4252216"/>
            <a:ext cx="821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$12 b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81192" y="836578"/>
            <a:ext cx="11029616" cy="7733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b="1" cap="none" dirty="0">
                <a:solidFill>
                  <a:schemeClr val="accent1">
                    <a:lumMod val="75000"/>
                  </a:schemeClr>
                </a:solidFill>
              </a:rPr>
              <a:t>School Property Tax Exemptions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3750365" y="5791200"/>
            <a:ext cx="1258957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58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5336" y="1206231"/>
            <a:ext cx="93385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Suits Index (from most fair to least fair)</a:t>
            </a:r>
            <a:endParaRPr lang="en-US" sz="3200" cap="all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Oil production 					-0.041 (most fair) 	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Natural gas production 		-0.061 	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Franchise 							-0.083 	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School property 					-0.113 	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Motor vehicle sales 			-0.216 	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Sales 								-0.241 	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Gasoline 							-0.267 	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Insurance premium 			-0.282 (least fair) 	</a:t>
            </a:r>
          </a:p>
        </p:txBody>
      </p:sp>
    </p:spTree>
    <p:extLst>
      <p:ext uri="{BB962C8B-B14F-4D97-AF65-F5344CB8AC3E}">
        <p14:creationId xmlns:p14="http://schemas.microsoft.com/office/powerpoint/2010/main" val="44427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4817" y="927796"/>
            <a:ext cx="871993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Some Non-Texans Pay Texas Taxes</a:t>
            </a:r>
          </a:p>
          <a:p>
            <a:pPr algn="ctr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Percent Paid By Non-Texans 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Natural gas production 			65.7% 	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Oil production 						65.4% 	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Franchise 							36.9% 	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Sales 									20.8% 	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School property 					20.1% 	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Motor vehicle sales 				11.4% 	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Gasoline 								11.2% 	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Insurance premium 		  		  6.8%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4484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154810"/>
              </p:ext>
            </p:extLst>
          </p:nvPr>
        </p:nvGraphicFramePr>
        <p:xfrm>
          <a:off x="629668" y="679622"/>
          <a:ext cx="10775617" cy="571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511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44114870"/>
              </p:ext>
            </p:extLst>
          </p:nvPr>
        </p:nvGraphicFramePr>
        <p:xfrm>
          <a:off x="821635" y="1789044"/>
          <a:ext cx="10721008" cy="4472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36302" y="6271201"/>
            <a:ext cx="9891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Source:  Texas Comptroller of Public Accounts, </a:t>
            </a:r>
            <a:r>
              <a:rPr lang="en-US" sz="2000" i="1" dirty="0"/>
              <a:t>Tax Exemptions &amp; Tax Incidence</a:t>
            </a:r>
            <a:r>
              <a:rPr lang="en-US" sz="2000" dirty="0"/>
              <a:t>, December 2020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1192" y="596140"/>
            <a:ext cx="11029616" cy="1013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b="1" cap="none" dirty="0">
                <a:solidFill>
                  <a:schemeClr val="accent1">
                    <a:lumMod val="75000"/>
                  </a:schemeClr>
                </a:solidFill>
              </a:rPr>
              <a:t>Texas Households With the Lowest Income Pay </a:t>
            </a:r>
          </a:p>
          <a:p>
            <a:pPr algn="ctr"/>
            <a:r>
              <a:rPr lang="en-US" sz="3200" b="1" cap="none" dirty="0">
                <a:solidFill>
                  <a:schemeClr val="accent1">
                    <a:lumMod val="75000"/>
                  </a:schemeClr>
                </a:solidFill>
              </a:rPr>
              <a:t>the Highest Percentage in State and Local Taxes</a:t>
            </a:r>
          </a:p>
        </p:txBody>
      </p:sp>
    </p:spTree>
    <p:extLst>
      <p:ext uri="{BB962C8B-B14F-4D97-AF65-F5344CB8AC3E}">
        <p14:creationId xmlns:p14="http://schemas.microsoft.com/office/powerpoint/2010/main" val="251605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841513" y="1789044"/>
          <a:ext cx="10721008" cy="4357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23320" y="6321285"/>
            <a:ext cx="9959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Source:  Texas Comptroller of Public Accounts, </a:t>
            </a:r>
            <a:r>
              <a:rPr lang="en-US" sz="2000" i="1" dirty="0"/>
              <a:t>Tax Exemptions &amp; Tax Incidence</a:t>
            </a:r>
            <a:r>
              <a:rPr lang="en-US" sz="2000" dirty="0"/>
              <a:t>, December, 2020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1192" y="596140"/>
            <a:ext cx="11029616" cy="1013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b="1" cap="none" dirty="0">
                <a:solidFill>
                  <a:schemeClr val="accent1">
                    <a:lumMod val="75000"/>
                  </a:schemeClr>
                </a:solidFill>
              </a:rPr>
              <a:t>Top One-Fifth of Texas Households Pay Less </a:t>
            </a:r>
          </a:p>
          <a:p>
            <a:pPr algn="ctr"/>
            <a:r>
              <a:rPr lang="en-US" sz="3200" b="1" cap="none" dirty="0">
                <a:solidFill>
                  <a:schemeClr val="accent1">
                    <a:lumMod val="75000"/>
                  </a:schemeClr>
                </a:solidFill>
              </a:rPr>
              <a:t>Than Their Fair Share of State/Local Taxes</a:t>
            </a:r>
          </a:p>
        </p:txBody>
      </p:sp>
    </p:spTree>
    <p:extLst>
      <p:ext uri="{BB962C8B-B14F-4D97-AF65-F5344CB8AC3E}">
        <p14:creationId xmlns:p14="http://schemas.microsoft.com/office/powerpoint/2010/main" val="234623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525CB10-1050-4CB6-B2B3-2006982229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9391208"/>
              </p:ext>
            </p:extLst>
          </p:nvPr>
        </p:nvGraphicFramePr>
        <p:xfrm>
          <a:off x="1000896" y="719666"/>
          <a:ext cx="1016961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3EC0FD-4A0C-AB48-82CC-72497889C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475" y="6224830"/>
            <a:ext cx="10836451" cy="348964"/>
          </a:xfrm>
        </p:spPr>
        <p:txBody>
          <a:bodyPr/>
          <a:lstStyle/>
          <a:p>
            <a:pPr algn="ctr"/>
            <a:r>
              <a:rPr lang="en-US" sz="2000" cap="none" dirty="0">
                <a:solidFill>
                  <a:schemeClr val="tx1"/>
                </a:solidFill>
              </a:rPr>
              <a:t>Source:  Institute on Taxation and Economic Policy</a:t>
            </a:r>
          </a:p>
        </p:txBody>
      </p:sp>
    </p:spTree>
    <p:extLst>
      <p:ext uri="{BB962C8B-B14F-4D97-AF65-F5344CB8AC3E}">
        <p14:creationId xmlns:p14="http://schemas.microsoft.com/office/powerpoint/2010/main" val="386454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461963-C704-4A09-84F3-424ACFEBF9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3960836"/>
              </p:ext>
            </p:extLst>
          </p:nvPr>
        </p:nvGraphicFramePr>
        <p:xfrm>
          <a:off x="477078" y="715617"/>
          <a:ext cx="11264348" cy="583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4DCAA0-852A-9C41-AD3C-BA80BA9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347" y="6138333"/>
            <a:ext cx="10935305" cy="410748"/>
          </a:xfrm>
        </p:spPr>
        <p:txBody>
          <a:bodyPr/>
          <a:lstStyle/>
          <a:p>
            <a:pPr algn="ctr"/>
            <a:r>
              <a:rPr lang="en-US" sz="1800" cap="none" dirty="0">
                <a:solidFill>
                  <a:schemeClr val="tx1"/>
                </a:solidFill>
              </a:rPr>
              <a:t>Source:  Institute on Taxation and Economic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80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461963-C704-4A09-84F3-424ACFEBF9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4750287"/>
              </p:ext>
            </p:extLst>
          </p:nvPr>
        </p:nvGraphicFramePr>
        <p:xfrm>
          <a:off x="503583" y="719666"/>
          <a:ext cx="11184834" cy="578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956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F4A6C91-C69B-4936-9A5F-648CB5E513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4787468"/>
              </p:ext>
            </p:extLst>
          </p:nvPr>
        </p:nvGraphicFramePr>
        <p:xfrm>
          <a:off x="450575" y="719666"/>
          <a:ext cx="11251096" cy="5654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6308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F0340E6-7610-41F2-83AE-5610F08196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3256281"/>
              </p:ext>
            </p:extLst>
          </p:nvPr>
        </p:nvGraphicFramePr>
        <p:xfrm>
          <a:off x="583096" y="719666"/>
          <a:ext cx="11131826" cy="5641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036675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8254</TotalTime>
  <Words>498</Words>
  <Application>Microsoft Office PowerPoint</Application>
  <PresentationFormat>Widescreen</PresentationFormat>
  <Paragraphs>83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Calibri Light</vt:lpstr>
      <vt:lpstr>Gill Sans MT</vt:lpstr>
      <vt:lpstr>Wingdings 2</vt:lpstr>
      <vt:lpstr>HDOfficeLightV0</vt:lpstr>
      <vt:lpstr>Dividend</vt:lpstr>
      <vt:lpstr>Texas’ Tax System:  Why We need to Change it  Texas Latino Policy Forum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Gina Chavez</dc:creator>
  <cp:lastModifiedBy>Flores,Michael</cp:lastModifiedBy>
  <cp:revision>116</cp:revision>
  <cp:lastPrinted>2019-02-12T23:03:19Z</cp:lastPrinted>
  <dcterms:created xsi:type="dcterms:W3CDTF">2016-02-09T15:56:47Z</dcterms:created>
  <dcterms:modified xsi:type="dcterms:W3CDTF">2023-07-27T14:52:07Z</dcterms:modified>
</cp:coreProperties>
</file>